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58" r:id="rId5"/>
    <p:sldId id="257" r:id="rId6"/>
    <p:sldId id="260" r:id="rId7"/>
    <p:sldId id="261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8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D80E-1FD4-435E-B735-C7974F4A1681}" type="datetimeFigureOut">
              <a:rPr lang="en-IN" smtClean="0"/>
              <a:pPr/>
              <a:t>15-10-2019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CED9-9524-4B0F-AAD0-DDE3A25E3B7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4493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D80E-1FD4-435E-B735-C7974F4A1681}" type="datetimeFigureOut">
              <a:rPr lang="en-IN" smtClean="0"/>
              <a:pPr/>
              <a:t>15-10-2019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CED9-9524-4B0F-AAD0-DDE3A25E3B7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18348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D80E-1FD4-435E-B735-C7974F4A1681}" type="datetimeFigureOut">
              <a:rPr lang="en-IN" smtClean="0"/>
              <a:pPr/>
              <a:t>15-10-2019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CED9-9524-4B0F-AAD0-DDE3A25E3B7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04075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D80E-1FD4-435E-B735-C7974F4A1681}" type="datetimeFigureOut">
              <a:rPr lang="en-IN" smtClean="0"/>
              <a:pPr/>
              <a:t>15-10-2019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CED9-9524-4B0F-AAD0-DDE3A25E3B7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10618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D80E-1FD4-435E-B735-C7974F4A1681}" type="datetimeFigureOut">
              <a:rPr lang="en-IN" smtClean="0"/>
              <a:pPr/>
              <a:t>15-10-2019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CED9-9524-4B0F-AAD0-DDE3A25E3B7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6318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D80E-1FD4-435E-B735-C7974F4A1681}" type="datetimeFigureOut">
              <a:rPr lang="en-IN" smtClean="0"/>
              <a:pPr/>
              <a:t>15-10-2019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CED9-9524-4B0F-AAD0-DDE3A25E3B7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8379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D80E-1FD4-435E-B735-C7974F4A1681}" type="datetimeFigureOut">
              <a:rPr lang="en-IN" smtClean="0"/>
              <a:pPr/>
              <a:t>15-10-2019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CED9-9524-4B0F-AAD0-DDE3A25E3B7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52196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D80E-1FD4-435E-B735-C7974F4A1681}" type="datetimeFigureOut">
              <a:rPr lang="en-IN" smtClean="0"/>
              <a:pPr/>
              <a:t>15-10-2019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CED9-9524-4B0F-AAD0-DDE3A25E3B7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01900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D80E-1FD4-435E-B735-C7974F4A1681}" type="datetimeFigureOut">
              <a:rPr lang="en-IN" smtClean="0"/>
              <a:pPr/>
              <a:t>15-10-2019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CED9-9524-4B0F-AAD0-DDE3A25E3B7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30756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D80E-1FD4-435E-B735-C7974F4A1681}" type="datetimeFigureOut">
              <a:rPr lang="en-IN" smtClean="0"/>
              <a:pPr/>
              <a:t>15-10-2019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CED9-9524-4B0F-AAD0-DDE3A25E3B7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08121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D80E-1FD4-435E-B735-C7974F4A1681}" type="datetimeFigureOut">
              <a:rPr lang="en-IN" smtClean="0"/>
              <a:pPr/>
              <a:t>15-10-2019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CED9-9524-4B0F-AAD0-DDE3A25E3B7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2450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DD80E-1FD4-435E-B735-C7974F4A1681}" type="datetimeFigureOut">
              <a:rPr lang="en-IN" smtClean="0"/>
              <a:pPr/>
              <a:t>15-10-2019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DCED9-9524-4B0F-AAD0-DDE3A25E3B7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786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PI &amp; Guide details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58504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– </a:t>
            </a:r>
            <a:r>
              <a:rPr lang="en-US" smtClean="0"/>
              <a:t>Details of Tools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Tools/scales to be used for measuring outcomes/variables</a:t>
            </a:r>
          </a:p>
          <a:p>
            <a:pPr lvl="1"/>
            <a:r>
              <a:rPr lang="en-US" dirty="0" smtClean="0"/>
              <a:t>Name of the tool, validated/standardized, No. of questions/points, method of scoring</a:t>
            </a:r>
            <a:endParaRPr lang="en-IN" smtClean="0"/>
          </a:p>
          <a:p>
            <a:pPr lvl="1"/>
            <a:r>
              <a:rPr lang="en-US" smtClean="0"/>
              <a:t>Details of self-designed tool, if any</a:t>
            </a:r>
          </a:p>
          <a:p>
            <a:r>
              <a:rPr lang="en-US" dirty="0" smtClean="0"/>
              <a:t>Details of different Criteria to be used</a:t>
            </a:r>
          </a:p>
        </p:txBody>
      </p:sp>
    </p:spTree>
    <p:extLst>
      <p:ext uri="{BB962C8B-B14F-4D97-AF65-F5344CB8AC3E}">
        <p14:creationId xmlns:p14="http://schemas.microsoft.com/office/powerpoint/2010/main" xmlns="" val="599680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</a:t>
            </a:r>
            <a:r>
              <a:rPr lang="en-US" smtClean="0"/>
              <a:t>of masterchart/database</a:t>
            </a:r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69530362"/>
              </p:ext>
            </p:extLst>
          </p:nvPr>
        </p:nvGraphicFramePr>
        <p:xfrm>
          <a:off x="838200" y="1825625"/>
          <a:ext cx="10515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">
                  <a:extLst>
                    <a:ext uri="{9D8B030D-6E8A-4147-A177-3AD203B41FA5}">
                      <a16:colId xmlns:a16="http://schemas.microsoft.com/office/drawing/2014/main" xmlns="" val="3377123835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xmlns="" val="2348239276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xmlns="" val="2452263115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xmlns="" val="1642112478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xmlns="" val="3090883699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xmlns="" val="1356628492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xmlns="" val="271284135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xmlns="" val="3523260990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xmlns="" val="3792406047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xmlns="" val="15933976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Participant (No.)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 1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 2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 3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 4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 5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 6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 7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 8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 9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40675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96309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56267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9736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2331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71666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3574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4246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02704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Dummy Table for all the objectives</a:t>
            </a:r>
            <a:endParaRPr lang="en-IN"/>
          </a:p>
        </p:txBody>
      </p:sp>
      <p:pic>
        <p:nvPicPr>
          <p:cNvPr id="1026" name="Picture 2" descr="Image result for structure of a table in the repor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2373" y="1789122"/>
            <a:ext cx="7220606" cy="3808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78951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Study Overview (Max 2 slide)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800600"/>
          </a:xfrm>
        </p:spPr>
        <p:txBody>
          <a:bodyPr/>
          <a:lstStyle/>
          <a:p>
            <a:r>
              <a:rPr lang="en-US" dirty="0" smtClean="0"/>
              <a:t>Study Design:</a:t>
            </a:r>
          </a:p>
          <a:p>
            <a:r>
              <a:rPr lang="en-US" dirty="0" smtClean="0"/>
              <a:t>Study Setting(Site):</a:t>
            </a:r>
          </a:p>
          <a:p>
            <a:r>
              <a:rPr lang="en-US" dirty="0" smtClean="0"/>
              <a:t>Intervention if any:</a:t>
            </a:r>
          </a:p>
          <a:p>
            <a:r>
              <a:rPr lang="en-US" dirty="0" smtClean="0"/>
              <a:t>Aim:</a:t>
            </a:r>
          </a:p>
        </p:txBody>
      </p:sp>
    </p:spTree>
    <p:extLst>
      <p:ext uri="{BB962C8B-B14F-4D97-AF65-F5344CB8AC3E}">
        <p14:creationId xmlns:p14="http://schemas.microsoft.com/office/powerpoint/2010/main" xmlns="" val="637712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Details of existing relevant information/study</a:t>
            </a:r>
          </a:p>
          <a:p>
            <a:r>
              <a:rPr lang="en-US" dirty="0" smtClean="0"/>
              <a:t>How your study fills the gap in </a:t>
            </a:r>
            <a:r>
              <a:rPr lang="en-US" smtClean="0"/>
              <a:t>the knowledge/strengthens </a:t>
            </a:r>
            <a:r>
              <a:rPr lang="en-US" dirty="0" smtClean="0"/>
              <a:t>the </a:t>
            </a:r>
            <a:r>
              <a:rPr lang="en-US" smtClean="0"/>
              <a:t>existing knowledge?</a:t>
            </a:r>
          </a:p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7556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Why this study is essential?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4197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&amp; 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Aim</a:t>
            </a:r>
          </a:p>
          <a:p>
            <a:r>
              <a:rPr lang="en-US" dirty="0" smtClean="0"/>
              <a:t>Objectives</a:t>
            </a:r>
          </a:p>
          <a:p>
            <a:pPr lvl="1"/>
            <a:r>
              <a:rPr lang="en-US" smtClean="0"/>
              <a:t>Primary</a:t>
            </a:r>
          </a:p>
          <a:p>
            <a:pPr lvl="1"/>
            <a:r>
              <a:rPr lang="en-US" dirty="0" smtClean="0"/>
              <a:t>Secondary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66924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Design</a:t>
            </a:r>
          </a:p>
          <a:p>
            <a:r>
              <a:rPr lang="en-US" dirty="0" smtClean="0"/>
              <a:t>Study Population</a:t>
            </a:r>
          </a:p>
          <a:p>
            <a:r>
              <a:rPr lang="en-US" dirty="0" smtClean="0"/>
              <a:t>Study Duration</a:t>
            </a:r>
          </a:p>
          <a:p>
            <a:r>
              <a:rPr lang="en-US" dirty="0" smtClean="0"/>
              <a:t>Duration of Data collection</a:t>
            </a:r>
          </a:p>
          <a:p>
            <a:r>
              <a:rPr lang="en-US" dirty="0" smtClean="0"/>
              <a:t>Sample Size</a:t>
            </a:r>
          </a:p>
          <a:p>
            <a:r>
              <a:rPr lang="en-US" dirty="0" smtClean="0"/>
              <a:t>Sampling method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803163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Inclusion criteria</a:t>
            </a:r>
          </a:p>
          <a:p>
            <a:r>
              <a:rPr lang="en-US" dirty="0" smtClean="0"/>
              <a:t>Exclusion criteria</a:t>
            </a:r>
          </a:p>
          <a:p>
            <a:r>
              <a:rPr lang="en-US" dirty="0" smtClean="0"/>
              <a:t>List of Variables</a:t>
            </a:r>
          </a:p>
          <a:p>
            <a:pPr lvl="1"/>
            <a:r>
              <a:rPr lang="en-US" dirty="0" smtClean="0"/>
              <a:t>Exposure</a:t>
            </a:r>
          </a:p>
          <a:p>
            <a:pPr lvl="1"/>
            <a:r>
              <a:rPr lang="en-US" dirty="0" smtClean="0"/>
              <a:t>Outcome</a:t>
            </a:r>
          </a:p>
          <a:p>
            <a:pPr lvl="1"/>
            <a:r>
              <a:rPr lang="en-US" dirty="0" smtClean="0"/>
              <a:t>Confounding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39084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</a:t>
            </a:r>
            <a:r>
              <a:rPr lang="en-US" smtClean="0"/>
              <a:t>– Sampling Details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Calculation of sample size</a:t>
            </a:r>
          </a:p>
          <a:p>
            <a:r>
              <a:rPr lang="en-US" dirty="0" smtClean="0"/>
              <a:t>Description of sampling technique </a:t>
            </a:r>
            <a:r>
              <a:rPr lang="en-US" smtClean="0"/>
              <a:t>(Recruitment of study participants)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99398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Methodology - Procedure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Flow chart of the procedure</a:t>
            </a:r>
          </a:p>
          <a:p>
            <a:pPr lvl="1"/>
            <a:r>
              <a:rPr lang="en-US" dirty="0" smtClean="0"/>
              <a:t>All the steps to be followed from the recruitment till the data analysis (during the whole study)</a:t>
            </a:r>
          </a:p>
          <a:p>
            <a:pPr lvl="1"/>
            <a:r>
              <a:rPr lang="en-US" dirty="0" smtClean="0"/>
              <a:t>If possible with time line….</a:t>
            </a:r>
          </a:p>
          <a:p>
            <a:pPr marL="457200" lvl="1" indent="0">
              <a:buNone/>
            </a:pPr>
            <a:r>
              <a:rPr lang="en-US" dirty="0" smtClean="0"/>
              <a:t>(It has to include - Sampling Frame, Selection of participants, Pilot </a:t>
            </a:r>
            <a:r>
              <a:rPr lang="en-US" smtClean="0"/>
              <a:t>study, Making </a:t>
            </a:r>
            <a:r>
              <a:rPr lang="en-US" dirty="0" smtClean="0"/>
              <a:t>comparable groups, Methods of data collection, follow-up plan)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43135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240</Words>
  <Application>Microsoft Office PowerPoint</Application>
  <PresentationFormat>Custom</PresentationFormat>
  <Paragraphs>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Title</vt:lpstr>
      <vt:lpstr>Study Overview (Max 2 slide)</vt:lpstr>
      <vt:lpstr>Introduction</vt:lpstr>
      <vt:lpstr>Why this study is essential?</vt:lpstr>
      <vt:lpstr>Aim &amp; Objectives</vt:lpstr>
      <vt:lpstr>Methodology</vt:lpstr>
      <vt:lpstr>Methodology</vt:lpstr>
      <vt:lpstr>Methodology – Sampling Details</vt:lpstr>
      <vt:lpstr>Methodology - Procedure</vt:lpstr>
      <vt:lpstr>Methods – Details of Tools</vt:lpstr>
      <vt:lpstr>Format of masterchart/database</vt:lpstr>
      <vt:lpstr>Dummy Table for all the objectives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Kailesh Bhalani</dc:creator>
  <cp:lastModifiedBy>Manish</cp:lastModifiedBy>
  <cp:revision>17</cp:revision>
  <dcterms:created xsi:type="dcterms:W3CDTF">2019-10-14T11:52:15Z</dcterms:created>
  <dcterms:modified xsi:type="dcterms:W3CDTF">2019-10-15T06:51:38Z</dcterms:modified>
</cp:coreProperties>
</file>